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309" r:id="rId5"/>
    <p:sldId id="2147140442" r:id="rId6"/>
    <p:sldId id="2147140427" r:id="rId7"/>
    <p:sldId id="2147140394" r:id="rId8"/>
    <p:sldId id="2147140443" r:id="rId9"/>
    <p:sldId id="2147140456" r:id="rId10"/>
    <p:sldId id="2147140444" r:id="rId11"/>
    <p:sldId id="2147140398" r:id="rId12"/>
    <p:sldId id="2147140446" r:id="rId13"/>
    <p:sldId id="2147140447" r:id="rId14"/>
    <p:sldId id="2147140451" r:id="rId15"/>
    <p:sldId id="2147140453" r:id="rId16"/>
    <p:sldId id="2147140454" r:id="rId17"/>
    <p:sldId id="2147140452" r:id="rId18"/>
    <p:sldId id="2147140450" r:id="rId19"/>
    <p:sldId id="2147140455" r:id="rId20"/>
    <p:sldId id="2147140448" r:id="rId21"/>
    <p:sldId id="2147140449" r:id="rId22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5BA906-B677-4ED9-B365-ED690E2CB720}">
          <p14:sldIdLst>
            <p14:sldId id="309"/>
            <p14:sldId id="2147140442"/>
            <p14:sldId id="2147140427"/>
            <p14:sldId id="2147140394"/>
            <p14:sldId id="2147140443"/>
            <p14:sldId id="2147140456"/>
            <p14:sldId id="2147140444"/>
            <p14:sldId id="2147140398"/>
            <p14:sldId id="2147140446"/>
            <p14:sldId id="2147140447"/>
            <p14:sldId id="2147140451"/>
            <p14:sldId id="2147140453"/>
            <p14:sldId id="2147140454"/>
            <p14:sldId id="2147140452"/>
            <p14:sldId id="2147140450"/>
            <p14:sldId id="2147140455"/>
            <p14:sldId id="2147140448"/>
            <p14:sldId id="214714044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2212BB9-A5CF-D335-3301-776C81AF3ABE}" name="Lachlan Vass" initials="LV" userId="S::lachlan.vass@e61.in::3865f71c-c396-40c5-8390-2fc8d944de27" providerId="AD"/>
  <p188:author id="{34CD6AE3-4402-C73C-3D6D-D595530990B9}" name="Jack Buckley" initials="JB" userId="S::jack.buckley@e61.in::28ddcf48-0b29-47ef-8181-0ce27c074e2e" providerId="AD"/>
  <p188:author id="{71CA22F3-774C-2056-8AF6-7BA1CB40250A}" name="Sinn, Joshua" initials="SJ" userId="S::joshua.sinn@accenture.com::611c4376-2cbd-4772-b570-fe288a3c2a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7AB"/>
    <a:srgbClr val="004F54"/>
    <a:srgbClr val="206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4" autoAdjust="0"/>
    <p:restoredTop sz="94694"/>
  </p:normalViewPr>
  <p:slideViewPr>
    <p:cSldViewPr snapToGrid="0">
      <p:cViewPr varScale="1">
        <p:scale>
          <a:sx n="59" d="100"/>
          <a:sy n="59" d="100"/>
        </p:scale>
        <p:origin x="9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9F452D-FA17-885C-CC89-0DC68658B2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9CDAA-6A69-3DFF-BE4E-6602CC25B0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87968-E7C3-4FA2-86D7-7CFDDCA2896A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F01E9-DBAA-1EA2-4D9A-7E77B5DFA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BB76F-B80E-EE0E-9F0D-2AC6378957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8A632-F1EE-40DC-8EB4-831F2F70E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7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6A7BE-E113-476D-8DE0-A6138461ACE1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F2214-1F6F-4D6B-854F-093941A8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10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83544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8326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74581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38170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6462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40386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641323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18177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995420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30912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76870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66308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97536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03E8-089D-0ACD-1D05-C59964D50E2F}"/>
              </a:ext>
            </a:extLst>
          </p:cNvPr>
          <p:cNvSpPr/>
          <p:nvPr userDrawn="1"/>
        </p:nvSpPr>
        <p:spPr>
          <a:xfrm>
            <a:off x="0" y="35076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143CB0-80E3-8AB0-053D-E52E19E92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99" y="26127"/>
            <a:ext cx="1980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200" smtClean="0">
                <a:solidFill>
                  <a:schemeClr val="tx1"/>
                </a:solidFill>
                <a:latin typeface="+mj-lt"/>
                <a:ea typeface="+mn-ea"/>
              </a:defRPr>
            </a:lvl1pPr>
            <a:lvl2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4pPr>
            <a:lvl5pPr>
              <a:defRPr lang="en-AU" sz="1800">
                <a:solidFill>
                  <a:schemeClr val="lt1"/>
                </a:solidFill>
                <a:ea typeface="+mn-ea"/>
                <a:cs typeface="+mn-cs"/>
              </a:defRPr>
            </a:lvl5pPr>
          </a:lstStyle>
          <a:p>
            <a:pPr lvl="0" defTabSz="914400" latinLnBrk="0"/>
            <a:r>
              <a:rPr lang="en-US"/>
              <a:t>Section name here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68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F090DBB-DBAB-499B-B31E-9C5FEBA1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07693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F090DBB-DBAB-499B-B31E-9C5FEBA1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AED96BB-361A-4F3E-A7CB-D1560FDE9F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3CA51-1D19-4ADC-908F-13F64C03CB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7417" y="3925156"/>
            <a:ext cx="4698834" cy="118186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FDB2B-16C1-4564-B415-DBBBCF003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1" y="1475802"/>
            <a:ext cx="2726046" cy="1953198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4C01ECE-843C-4618-8C3A-082A62CB3D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417" y="5334153"/>
            <a:ext cx="4698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/>
              <a:t>Event title – event date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F417C3A-BBD1-0EAC-6A37-12CE6587C5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6921666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Insert image </a:t>
            </a:r>
          </a:p>
          <a:p>
            <a:r>
              <a:rPr lang="en-US"/>
              <a:t>(try: https://unsplash.com/)</a:t>
            </a:r>
          </a:p>
        </p:txBody>
      </p:sp>
    </p:spTree>
    <p:extLst>
      <p:ext uri="{BB962C8B-B14F-4D97-AF65-F5344CB8AC3E}">
        <p14:creationId xmlns:p14="http://schemas.microsoft.com/office/powerpoint/2010/main" val="2210043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2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3970736"/>
            <a:ext cx="6884562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>
                    <a:lumMod val="95000"/>
                  </a:schemeClr>
                </a:solidFill>
                <a:latin typeface="GT Sectra Fine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pPr marL="0" lvl="0" indent="0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8" cy="530687"/>
          </a:xfrm>
        </p:spPr>
        <p:txBody>
          <a:bodyPr/>
          <a:lstStyle>
            <a:lvl1pPr marL="0" indent="0" algn="l" defTabSz="914411" rtl="0" eaLnBrk="1" latinLnBrk="0" hangingPunct="1">
              <a:spcAft>
                <a:spcPts val="0"/>
              </a:spcAft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(DD MMMM YYYY)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5A68FC7-26B5-D447-0F4F-4539456AF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1" y="4788067"/>
            <a:ext cx="1965317" cy="1298408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F6C5752-FCAA-86D8-96A8-435178EF85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092" y="5004444"/>
            <a:ext cx="4114800" cy="348141"/>
          </a:xfrm>
          <a:prstGeom prst="rect">
            <a:avLst/>
          </a:prstGeom>
        </p:spPr>
        <p:txBody>
          <a:bodyPr/>
          <a:lstStyle>
            <a:lvl1pPr>
              <a:defRPr lang="en-US" sz="1600" b="0" i="0" kern="1200" spc="0" dirty="0" smtClean="0">
                <a:solidFill>
                  <a:schemeClr val="tx1">
                    <a:lumMod val="95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091483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72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1"/>
            </a:lvl2pPr>
            <a:lvl3pPr marL="228604">
              <a:buFont typeface="Arial" panose="020B0604020202020204" pitchFamily="34" charset="0"/>
              <a:buChar char="•"/>
              <a:defRPr sz="1801"/>
            </a:lvl3pPr>
            <a:lvl4pPr marL="457206">
              <a:buFont typeface="System Font"/>
              <a:buChar char="–"/>
              <a:defRPr sz="1600"/>
            </a:lvl4pPr>
            <a:lvl5pPr marL="685809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2" cy="8103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3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3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3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3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4358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4358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358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358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95094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95094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95094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95094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4">
              <a:spcAft>
                <a:spcPts val="1200"/>
              </a:spcAft>
            </a:pPr>
            <a:endParaRPr lang="en-US" sz="1801" noProof="0"/>
          </a:p>
        </p:txBody>
      </p:sp>
    </p:spTree>
    <p:extLst>
      <p:ext uri="{BB962C8B-B14F-4D97-AF65-F5344CB8AC3E}">
        <p14:creationId xmlns:p14="http://schemas.microsoft.com/office/powerpoint/2010/main" val="275829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D8A76DE-ECA0-60F4-575C-02C4077408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9254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D8A76DE-ECA0-60F4-575C-02C407740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B9E7BD-B7D1-FF01-F546-0CADB6C2F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550" y="2909333"/>
            <a:ext cx="9389031" cy="1039334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pPr lvl="0"/>
            <a:r>
              <a:rPr lang="en-US"/>
              <a:t>## - Place section title here in sentence case, max 2 lines </a:t>
            </a:r>
          </a:p>
        </p:txBody>
      </p:sp>
    </p:spTree>
    <p:extLst>
      <p:ext uri="{BB962C8B-B14F-4D97-AF65-F5344CB8AC3E}">
        <p14:creationId xmlns:p14="http://schemas.microsoft.com/office/powerpoint/2010/main" val="60944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9267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12791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0692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  <a:endParaRPr lang="en-AU" sz="12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2796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2251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2635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07999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105608378"/>
              </p:ext>
            </p:ext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395" imgH="394" progId="TCLayout.ActiveDocument.1">
                  <p:embed/>
                </p:oleObj>
              </mc:Choice>
              <mc:Fallback>
                <p:oleObj name="think-cell Slide" r:id="rId30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29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1" r:id="rId3"/>
    <p:sldLayoutId id="2147483722" r:id="rId4"/>
    <p:sldLayoutId id="2147483726" r:id="rId5"/>
    <p:sldLayoutId id="2147483740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9" r:id="rId12"/>
    <p:sldLayoutId id="2147483735" r:id="rId13"/>
    <p:sldLayoutId id="2147483736" r:id="rId14"/>
    <p:sldLayoutId id="2147483737" r:id="rId15"/>
    <p:sldLayoutId id="2147483738" r:id="rId16"/>
    <p:sldLayoutId id="2147483731" r:id="rId17"/>
    <p:sldLayoutId id="2147483732" r:id="rId18"/>
    <p:sldLayoutId id="2147483733" r:id="rId19"/>
    <p:sldLayoutId id="2147483734" r:id="rId20"/>
    <p:sldLayoutId id="2147483710" r:id="rId21"/>
    <p:sldLayoutId id="2147483719" r:id="rId22"/>
    <p:sldLayoutId id="2147483706" r:id="rId23"/>
    <p:sldLayoutId id="2147483712" r:id="rId24"/>
    <p:sldLayoutId id="2147483707" r:id="rId25"/>
    <p:sldLayoutId id="2147483708" r:id="rId26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12" Type="http://schemas.openxmlformats.org/officeDocument/2006/relationships/image" Target="../media/image32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5.xml"/><Relationship Id="rId6" Type="http://schemas.openxmlformats.org/officeDocument/2006/relationships/image" Target="../media/image8.svg"/><Relationship Id="rId11" Type="http://schemas.openxmlformats.org/officeDocument/2006/relationships/image" Target="../media/image31.png"/><Relationship Id="rId5" Type="http://schemas.openxmlformats.org/officeDocument/2006/relationships/image" Target="../media/image7.png"/><Relationship Id="rId10" Type="http://schemas.openxmlformats.org/officeDocument/2006/relationships/image" Target="../media/image30.svg"/><Relationship Id="rId4" Type="http://schemas.openxmlformats.org/officeDocument/2006/relationships/image" Target="../media/image1.emf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6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34.png"/><Relationship Id="rId4" Type="http://schemas.openxmlformats.org/officeDocument/2006/relationships/image" Target="../media/image1.emf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36.png"/><Relationship Id="rId4" Type="http://schemas.openxmlformats.org/officeDocument/2006/relationships/image" Target="../media/image1.emf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12" Type="http://schemas.openxmlformats.org/officeDocument/2006/relationships/image" Target="../media/image40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8.xml"/><Relationship Id="rId6" Type="http://schemas.openxmlformats.org/officeDocument/2006/relationships/image" Target="../media/image8.svg"/><Relationship Id="rId11" Type="http://schemas.openxmlformats.org/officeDocument/2006/relationships/image" Target="../media/image39.png"/><Relationship Id="rId5" Type="http://schemas.openxmlformats.org/officeDocument/2006/relationships/image" Target="../media/image7.png"/><Relationship Id="rId10" Type="http://schemas.openxmlformats.org/officeDocument/2006/relationships/image" Target="../media/image38.svg"/><Relationship Id="rId4" Type="http://schemas.openxmlformats.org/officeDocument/2006/relationships/image" Target="../media/image1.emf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12" Type="http://schemas.openxmlformats.org/officeDocument/2006/relationships/image" Target="../media/image44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9.xml"/><Relationship Id="rId6" Type="http://schemas.openxmlformats.org/officeDocument/2006/relationships/image" Target="../media/image8.svg"/><Relationship Id="rId11" Type="http://schemas.openxmlformats.org/officeDocument/2006/relationships/image" Target="../media/image43.png"/><Relationship Id="rId5" Type="http://schemas.openxmlformats.org/officeDocument/2006/relationships/image" Target="../media/image7.png"/><Relationship Id="rId10" Type="http://schemas.openxmlformats.org/officeDocument/2006/relationships/image" Target="../media/image42.svg"/><Relationship Id="rId4" Type="http://schemas.openxmlformats.org/officeDocument/2006/relationships/image" Target="../media/image1.emf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12" Type="http://schemas.openxmlformats.org/officeDocument/2006/relationships/image" Target="../media/image48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0.xml"/><Relationship Id="rId6" Type="http://schemas.openxmlformats.org/officeDocument/2006/relationships/image" Target="../media/image8.svg"/><Relationship Id="rId11" Type="http://schemas.openxmlformats.org/officeDocument/2006/relationships/image" Target="../media/image47.png"/><Relationship Id="rId5" Type="http://schemas.openxmlformats.org/officeDocument/2006/relationships/image" Target="../media/image7.png"/><Relationship Id="rId10" Type="http://schemas.openxmlformats.org/officeDocument/2006/relationships/image" Target="../media/image46.svg"/><Relationship Id="rId4" Type="http://schemas.openxmlformats.org/officeDocument/2006/relationships/image" Target="../media/image1.emf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12" Type="http://schemas.openxmlformats.org/officeDocument/2006/relationships/image" Target="../media/image52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1.xml"/><Relationship Id="rId6" Type="http://schemas.openxmlformats.org/officeDocument/2006/relationships/image" Target="../media/image8.svg"/><Relationship Id="rId11" Type="http://schemas.openxmlformats.org/officeDocument/2006/relationships/image" Target="../media/image51.png"/><Relationship Id="rId5" Type="http://schemas.openxmlformats.org/officeDocument/2006/relationships/image" Target="../media/image7.png"/><Relationship Id="rId10" Type="http://schemas.openxmlformats.org/officeDocument/2006/relationships/image" Target="../media/image50.svg"/><Relationship Id="rId4" Type="http://schemas.openxmlformats.org/officeDocument/2006/relationships/image" Target="../media/image1.emf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2.xml"/><Relationship Id="rId6" Type="http://schemas.openxmlformats.org/officeDocument/2006/relationships/image" Target="../media/image8.svg"/><Relationship Id="rId11" Type="http://schemas.openxmlformats.org/officeDocument/2006/relationships/image" Target="../media/image55.svg"/><Relationship Id="rId5" Type="http://schemas.openxmlformats.org/officeDocument/2006/relationships/image" Target="../media/image7.png"/><Relationship Id="rId10" Type="http://schemas.openxmlformats.org/officeDocument/2006/relationships/image" Target="../media/image54.png"/><Relationship Id="rId4" Type="http://schemas.openxmlformats.org/officeDocument/2006/relationships/image" Target="../media/image1.emf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9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1.emf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0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.emf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4.svg"/><Relationship Id="rId4" Type="http://schemas.openxmlformats.org/officeDocument/2006/relationships/image" Target="../media/image1.emf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4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507B959-9E35-3EC1-53CB-968CEE0AEF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507B959-9E35-3EC1-53CB-968CEE0AEF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36DFE691-484D-0A62-B4FF-81300FDD9C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Consolidated fiscal outlook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F4955A-2927-2A7F-F09E-0AAD319A92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25/11/2025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8EA512-8EB5-AB46-84BC-685DB8D243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Michael Brennan and Matt Nolan</a:t>
            </a:r>
          </a:p>
        </p:txBody>
      </p:sp>
    </p:spTree>
    <p:extLst>
      <p:ext uri="{BB962C8B-B14F-4D97-AF65-F5344CB8AC3E}">
        <p14:creationId xmlns:p14="http://schemas.microsoft.com/office/powerpoint/2010/main" val="1537371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8DB00-7D82-1E27-DDD2-3EE02FBE6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179B99-DD4F-7903-6E7F-610F4A7396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2679674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A2FF0-342E-2B09-4D4A-F6163B449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18C7C9D0-5161-7D4C-33A3-CE855AE9A4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543BAB46-1112-8984-5BC8-9124F95B72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CFB926-1715-7E06-7F6B-B3118E48FB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888EA0D3-EA0D-11F4-C590-F2B71371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Productivity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17EFEC-7F46-DB9F-8748-D6B2C46CB7D5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4A697E-DB7F-DF66-E887-D5D6AA87C66F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3EC4DE64-34FA-1602-41F0-4AA57CB38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1EDE35C2-C3F2-2CBD-C34C-6BD02AED2BE1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3A40356D-0CA4-0758-0211-164F292215FD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A96AA43D-C75C-347A-5AEA-4595CBD3B04D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8705B3FA-4AAB-23FA-7209-A774CA6807A9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AC175BF9-2F0E-63AB-48FB-C12A83367D9D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A5D741D0-C779-0C60-2309-8AEA3EBBDDCB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FBA4D0A7-1D10-EE75-9172-B9539890B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9B2F4AD-98CF-ABE7-6AAB-345EDB6009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FCC21DB-7902-66E3-AB5E-22011BC212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A27DBA27-B069-0AAA-6BCE-2405333535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E3DB17A-7DD7-A51A-4B58-AEFDA3C1AE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7B355F4-47F7-8162-6CCB-63BA17E861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ED3F8981-DE6A-6785-B5D6-5FCAE2E477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31C3EF6F-6B7A-4179-4EC4-CD45F2CBA9BF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Weak productivity growth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49DFD08D-F5E5-CC26-D990-7AF520DFEF76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Partially compensated through export prices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089C948-9C72-BDF6-0880-A138E01691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870" y="2308014"/>
            <a:ext cx="3558280" cy="386900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5450575-B224-94DA-9CAC-6F65E5AD54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94233" y="2308014"/>
            <a:ext cx="3628938" cy="371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52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B1E02-431D-3A05-1EA2-79A7FA332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13C73E9D-C09A-7411-48E2-13C948A6A4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18C7C9D0-5161-7D4C-33A3-CE855AE9A4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0039A9-1524-D876-2639-CDE6EA7DC7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69D5F663-05FA-D432-1969-062061CD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Intergenerational equity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458840-DB99-FB71-7FBF-1CDCD0D715D1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4F5F9E-1741-49B1-868F-F7507778E9A8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171E7AB4-BB9A-36B6-BA0E-067653E19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9EB95EA5-CA80-E9F7-1B6C-18F131B7495F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9C2CEFDD-F4AA-A6F0-3FC1-5F52E9DBC49A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8495CC8E-4201-0736-1CDB-46A307F895E9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6827EA51-0288-6FFF-CA8A-2A00C4212146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4A2A34CC-851B-B1CD-AD5D-CED4F4B33FFA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10E82E51-DE77-0C15-07FF-7CEA17359144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23529EE3-0C29-EAC3-12AF-C6FA0F4C8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AEED54D-CFEA-CAFE-F143-B55DFBB8AF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D8391913-998B-90B1-6F65-442DEB1BC8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0F1986FE-2E77-7475-C2A1-4D4591E337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9289B16F-24D9-776B-42E0-19D24560EB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66040E8-4C02-C27F-FA25-B71D225D11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AE365AAF-665C-6EC4-5DA1-7D60CEE7A5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A2893453-74C0-44E1-1C46-BB8066C3B91B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Relative income profile has “aged”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302E3198-6069-3F84-56C6-7B95F02B563B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But inequity depends on the comparison</a:t>
            </a:r>
          </a:p>
        </p:txBody>
      </p:sp>
      <p:pic>
        <p:nvPicPr>
          <p:cNvPr id="4" name="Picture 3" descr="A graph of a change in fiscal transfer&#10;&#10;AI-generated content may be incorrect.">
            <a:extLst>
              <a:ext uri="{FF2B5EF4-FFF2-40B4-BE49-F238E27FC236}">
                <a16:creationId xmlns:a16="http://schemas.microsoft.com/office/drawing/2014/main" id="{4BAE5919-5AAE-CE50-892A-087FAF29A39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36" y="2147911"/>
            <a:ext cx="3782686" cy="4180864"/>
          </a:xfrm>
          <a:prstGeom prst="rect">
            <a:avLst/>
          </a:prstGeom>
        </p:spPr>
      </p:pic>
      <p:pic>
        <p:nvPicPr>
          <p:cNvPr id="8" name="Picture 7" descr="A graph of retirement age&#10;&#10;AI-generated content may be incorrect.">
            <a:extLst>
              <a:ext uri="{FF2B5EF4-FFF2-40B4-BE49-F238E27FC236}">
                <a16:creationId xmlns:a16="http://schemas.microsoft.com/office/drawing/2014/main" id="{64F87D2C-22E8-65C0-8047-11E6551C7C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61" y="2176352"/>
            <a:ext cx="3782686" cy="41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76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172B2-F9A7-67FD-996A-2E92EF5C2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3D1BF0E1-FEB4-A966-F778-42387F0230C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13C73E9D-C09A-7411-48E2-13C948A6A4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315CE7-CD3F-8021-DCF4-1123B361F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2AB30312-365C-84B9-988A-51BA2265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Intergenerational equity and productivity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5A81F7-F820-B8EF-9DCE-3D0386B0AFA6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ECBEF-1DEE-783C-87B9-79288F54C0AB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AE22A8F6-2E9B-8FBB-FDB9-4F91A85A5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47594492-E69A-B4A5-F1EB-1A467E7CC672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E9D6344F-FF2A-27CC-2966-89DEFCF8B020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AFCC39C7-8D79-4645-2657-E237940DD007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A49FF91D-5FD3-B920-60CE-2FB2033662AD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17B49C79-1BD7-6B9A-1700-31FA1A707917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9125C099-BCCA-D26A-D755-360316080F85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8C6270EB-B9F9-C36D-830E-6509275B2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A9663F1F-6282-04FC-A8F6-7286C06F91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8F69A6E7-1EA3-C954-2ACF-9796C94D46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B188E0C-7F5A-7C25-47C8-79CDCD3D41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A30C5C7-9847-7C53-0280-DD6EA8B50A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75EFA46D-01B4-DC7F-DD10-EF74285FF4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3BE4F91-94C0-4AF9-566E-6649F67E5C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FEFE8C32-DAC2-4F9F-4AD6-7ABB80B7BE28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Cohorts with 0.6% productivity growth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F7628C13-2A72-8C2B-21B8-E091A3757BC0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Cohorts with 1.8% productivity growth</a:t>
            </a:r>
          </a:p>
        </p:txBody>
      </p:sp>
      <p:pic>
        <p:nvPicPr>
          <p:cNvPr id="4" name="Picture 3" descr="A graph of growth and age&#10;&#10;AI-generated content may be incorrect.">
            <a:extLst>
              <a:ext uri="{FF2B5EF4-FFF2-40B4-BE49-F238E27FC236}">
                <a16:creationId xmlns:a16="http://schemas.microsoft.com/office/drawing/2014/main" id="{97C383ED-FD62-E008-0612-78B20F9C75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59" y="2335077"/>
            <a:ext cx="3574077" cy="3721877"/>
          </a:xfrm>
          <a:prstGeom prst="rect">
            <a:avLst/>
          </a:prstGeom>
        </p:spPr>
      </p:pic>
      <p:pic>
        <p:nvPicPr>
          <p:cNvPr id="8" name="Picture 7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D84BFDB1-F28C-7C98-0A46-A4EEC5C8D03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461" y="2380704"/>
            <a:ext cx="3780435" cy="39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4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27726-73C1-23A6-E9AF-98A6B6981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0A2E8F1E-1842-F77F-7760-528C222ABB8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18C7C9D0-5161-7D4C-33A3-CE855AE9A4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5EC533-C0E2-9187-4435-80C709F3E0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38655878-27CA-162E-6EEC-ABD999953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In-kind supports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E894B-D93C-6C41-A03D-036249D15A15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AD406B-C94B-2FB3-7AF4-AFC8A8AF5CC9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2AFF9456-EA4C-F8A9-818B-F57423635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267EEED6-E4D3-59A2-DA29-82DCE70D243D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D61AB60D-4D62-120E-4CD6-A6F368AE98AA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A6F2329C-F9A2-6667-6D1D-F67D25BEF11E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21289D85-B1ED-0C6D-C794-56F19DBE67DB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8BB3EABF-3491-D873-09B0-B69CE4F47F9B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833AFD69-F09C-D70F-938F-D1857CDE5156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A2F6DFE4-8CD3-0614-798D-568131835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5EC5151-198D-5407-AAFA-FE5308EB5A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2F84B20-7489-8A02-C1D0-29B58100EC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71C231DC-8B91-AE59-15C8-094BCA1708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DA34061-8400-384A-0F29-320060DDC3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2E0D38C-58BB-5077-A186-22301FB7F7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B868B2D4-57EB-E9BD-7C51-45D0D43BB1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F54D6EBA-8FF2-24D2-C8A6-B7AA3AD38619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In-kind spending rising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B0A4BF51-A78D-8B40-FE91-702DE95A311C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In-kind spending less progressive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8E1D91-5F4E-8772-C88D-C7B77BB178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5804" y="2114059"/>
            <a:ext cx="4714875" cy="36671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E5FDAD9-C1D2-3316-AB74-921AB7D10C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96805" y="2158010"/>
            <a:ext cx="40671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35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AFA8A-706A-912A-5490-736DA3B5A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543BAB46-1112-8984-5BC8-9124F95B72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D2E36D12-9D9B-B23E-708D-4467504B7A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B8EA5-D7BB-6059-E23B-0E855F022C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D7991A13-F989-1404-7E9E-FC1442DBF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Health spending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488ED6-DC45-F615-584E-ACE1C7128522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5482FA-340A-1E47-0638-D7E3A79AEB1D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2266958B-685D-9A4A-C8D4-D55A322AE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DEF09040-22B4-0B7F-EB26-0BD96CA02281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D16B42B6-836E-4A85-8B3B-5945B0E9E7CA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E565E59F-90F8-3858-2F41-A9CED2FFDE58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33A39C18-C165-E94F-315E-D9F5E0DE7997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D5A881D5-B169-2520-0BB3-403520B7324F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B6F316DD-0AE5-5A6D-DADB-7FC8C65F42A2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14AADAF6-44D0-BA8B-66A9-1BA1524F6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C4AFF95-C927-E4EC-FEF3-1261C9F961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060275C-AB24-3CD6-1027-6269414AE3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17DBB9F-B28B-A712-7D5E-CBD6E9F3C3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C6EAD27-F06C-ACC8-1C30-AAC369288E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DB1D613-6236-9BE6-5608-0B62465616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98991EB-6260-AF9B-78E9-5F3D575B7A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31F7E3E4-7E07-1835-1635-B97243DC4E73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48598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Health spending has risen per person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F985546B-325F-3F17-BC10-4C9497729721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But roughly in line with “benchmarks”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FD74C15-282C-AECA-F8BF-C95B64021E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67188" y="2484647"/>
            <a:ext cx="4839079" cy="296787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3EE6FC2-E599-2F2D-00EE-327DEE0007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4375" y="2329642"/>
            <a:ext cx="50387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7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8A1B7-F23C-14D5-651F-95D089317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F774B250-B022-5025-620F-1C8B5BC140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543BAB46-1112-8984-5BC8-9124F95B72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88B576-C95D-01F2-EDFA-5D4015586F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30848EED-702B-2AC8-DD9E-6737B134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Education spending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BEC797-F7C0-1C28-2631-26A9F5FB3A7C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653976-3483-556E-F3D6-6823B4C834DE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8ECE60E0-10B9-CDB3-C27B-B44863969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ECD7953C-0DEF-B6CD-0B85-342F458B5AD1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89954BBC-3B67-54D1-FBA8-957DC9A450B2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648AB385-F778-74BC-5BB9-4DE5648E21F1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C90BDF4F-2083-89C7-0E51-8A713E10C7DD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1C42289D-F078-1E9D-4B05-99C7AB827C88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3F05EE21-E4CF-E0D3-9D53-783C4A5F9AD7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29E18D7F-70BE-3DA3-A1AE-B56A1474B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EAE5240B-BB04-D535-C51F-21463385C6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229C717-F261-266A-FD59-4855799D26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96A3796-0BBD-1226-908D-50258BC473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C32AA766-3B57-B675-E224-5993C8C716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2F738B0B-2CF7-A1AB-80F3-EC52BFC148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ED32436-90E1-17F1-AD36-E5D26774B6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809096E1-AD05-FEDA-51C5-7DCA12EAE64E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48598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Education spending has exceeded benchmarks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2888F04A-7CC0-357E-FDBE-60656D47BD9C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School expenditure and PISA scores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891A526-F5D0-89FA-D4A0-C12FBDBA70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4465" y="2523285"/>
            <a:ext cx="5423688" cy="332642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E93082D-430C-0BB0-1A16-9E30D6C722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27196" y="2210629"/>
            <a:ext cx="4581202" cy="372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3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A455E-AA20-A859-F64A-91EB02E5B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29CA4ED7-2C23-7DE1-D171-66BF4ED07F1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5412032F-C466-D159-520A-8C6EB0C27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8978D9-2B09-19F7-D5F0-81804AB0AF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75B6D24B-E4C1-93CB-3289-C820E4D1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CGT discount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3F2C44-A1DB-B0CF-1694-3AF04B0AAA70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744EE-4962-4908-1FF8-3BD840D96DD9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F8002CB1-06D3-39FF-4580-F2619B4C3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4C50CC06-F056-7544-1EB4-4F273FB60A45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1572D60A-0395-8064-3564-89E2575EBD01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4BF18A4C-120A-CB6D-5868-FDAF6B9CD68D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610832F0-78CA-5256-8393-5A292D4BF834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5E29A443-1DB8-8EE2-61ED-5BF43CA7F0E4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61292301-6C84-4506-AB6A-46E3B36763C7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6D157B7F-4E2D-9E37-BC3C-A29DFAFAD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78CE6B8-1B64-22E2-5665-FEE04EEF07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5D968F2-CD60-BA50-02AA-D468DCEFB8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A7C98C8-F938-C0E0-DB44-375B69EE50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4D22BFE7-1CCA-A8BF-E38E-7C5B9B28BB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5C7E35A0-E016-ABAD-BAE9-1A63954024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A8DE5660-8695-0FED-806D-86359E2A5C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2333DD6C-82DA-7879-59AB-37C585C93A92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FY22 tax rates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63C4322F-2DEF-D51D-5FC7-61ECA3A70D41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Ten-year tax rates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C4E6934-FF7D-76C8-8ACA-140048DAA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7296" y="2305598"/>
            <a:ext cx="4258777" cy="35389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236091B-4F96-54B3-82A0-32CCF4D10B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06454" y="2405993"/>
            <a:ext cx="3795440" cy="36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9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83D65-9A4C-6B66-0584-CA583151D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D2E36D12-9D9B-B23E-708D-4467504B7A0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29CA4ED7-2C23-7DE1-D171-66BF4ED07F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44F187-B305-C2C3-DAA3-F753B51DA1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58C78B6E-27B1-B5FC-F058-AD516B97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413490-B08E-D117-3CEC-A404685C87BA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E4CFA7-0520-3416-03FB-CE4764C775FF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E1C5F95C-27C6-A5AD-6B13-22E8858CA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78EDF119-31F2-BB9F-6BA3-52648D31EF03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90EA9334-AC49-1E47-52F2-83D6072A6369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BAC57E87-DF64-C52F-9D5B-4E1C414A9D7B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661B0879-1B08-570A-11BB-87B658A40554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B4FE3514-C047-E674-53F9-2B1D810ADD3A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B8F35278-9C98-7F0F-04EB-97D3A35EA7AF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9731757C-CED0-287A-F8B3-7AE7A47A0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E513ECDF-FFD4-6B06-EF72-6AD9085C8A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EC69B455-CBEF-5239-944D-813A4AFA32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764E89A-0FF6-E9D0-28D4-26224CFF79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49577CA6-3DBF-B7F6-CF77-E0413AED02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22336D5A-8C1C-2CC3-11FF-3B7CFB8486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DBD46BC7-702F-3AC1-1F8E-B5AB17C8E6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E28F0874-23F8-029F-9192-06125338C199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Current exemptions generate inequity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849238F3-1637-DB3C-E401-42EE5DA977A7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Can solve while supporting those with low incomes</a:t>
            </a:r>
          </a:p>
        </p:txBody>
      </p:sp>
      <p:pic>
        <p:nvPicPr>
          <p:cNvPr id="4" name="Picture 3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92A123EE-6EF5-EDAB-4EAF-1F6A1F9884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72" y="2355085"/>
            <a:ext cx="3741793" cy="36433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6CADDBB-51FB-4308-BF0C-AF90D6D474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8024" y="2475629"/>
            <a:ext cx="3497407" cy="333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Fiscal outlook</a:t>
            </a:r>
          </a:p>
        </p:txBody>
      </p:sp>
    </p:spTree>
    <p:extLst>
      <p:ext uri="{BB962C8B-B14F-4D97-AF65-F5344CB8AC3E}">
        <p14:creationId xmlns:p14="http://schemas.microsoft.com/office/powerpoint/2010/main" val="35915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5412032F-C466-D159-520A-8C6EB0C27E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5412032F-C466-D159-520A-8C6EB0C27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E4D1C1F1-E9E2-F45D-91D6-D6E6E566C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Ageing is upon us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2796EF-9617-8489-A6DC-A5D023354644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8207C8-EFC0-6878-C360-AB16D85087C5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85FEED6B-6C9D-815B-DAEE-7C1E6B443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BB2122B1-4B64-8F3E-846E-E2AD68B6D143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5877A88E-C41C-41BF-D8E2-F483480DC797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C4AAF949-2D41-9936-4A98-C1E1DAF6AFE5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CD9AE360-29AC-3D64-1116-7B923665742D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4684A8F5-EBFB-DAAD-236B-2CF30A66777A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95BE6283-D956-5085-0252-08C3277D960B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7B3230F4-949C-AD9B-E7D0-2261A881C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2F92204-E543-BE67-9DF4-8510EF2CFE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142660CB-03EB-EFC5-BC31-D9DD7990C7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43956D6-D69D-BADD-FA7B-E3E78DDEE6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557BFB7-4BF1-CA1F-7558-50A4105940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9D73A82-78FD-C2B7-4844-30320B33D9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28CA00D6-BDAD-2E51-3A68-1561F087CC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598A7402-83B7-3B41-0AF8-A27CAC0BE133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Ageing has influenced outcomes since 2010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2D57E28B-BE63-E662-FFCC-D3C66893A8FA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But fiscal implications truly started in 2020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D2EAF9F-B6C1-FB96-E63B-6088B465E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0236" y="2176352"/>
            <a:ext cx="3842112" cy="41343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40C0458-FEAC-721D-481B-27CA56339A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63958" y="2246969"/>
            <a:ext cx="4107752" cy="415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2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D801E92-3EF6-D82E-EB27-FCFC8F8CDF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9408691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D801E92-3EF6-D82E-EB27-FCFC8F8CDF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1" name="Footer Placeholder 4">
            <a:extLst>
              <a:ext uri="{FF2B5EF4-FFF2-40B4-BE49-F238E27FC236}">
                <a16:creationId xmlns:a16="http://schemas.microsoft.com/office/drawing/2014/main" id="{03CB1107-8895-9E02-6B0A-D1D2D2A9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26654D0-40AB-47FE-4593-FF634793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Ageing boy that cried wolf?</a:t>
            </a:r>
          </a:p>
        </p:txBody>
      </p:sp>
      <p:pic>
        <p:nvPicPr>
          <p:cNvPr id="87" name="Graphic 86" descr="Research with solid fill">
            <a:extLst>
              <a:ext uri="{FF2B5EF4-FFF2-40B4-BE49-F238E27FC236}">
                <a16:creationId xmlns:a16="http://schemas.microsoft.com/office/drawing/2014/main" id="{5994BD94-C4AA-4853-77A7-B28B01C92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2551916"/>
            <a:ext cx="543285" cy="543285"/>
          </a:xfrm>
          <a:prstGeom prst="rect">
            <a:avLst/>
          </a:prstGeom>
        </p:spPr>
      </p:pic>
      <p:pic>
        <p:nvPicPr>
          <p:cNvPr id="99" name="Graphic 98" descr="Research with solid fill">
            <a:extLst>
              <a:ext uri="{FF2B5EF4-FFF2-40B4-BE49-F238E27FC236}">
                <a16:creationId xmlns:a16="http://schemas.microsoft.com/office/drawing/2014/main" id="{FC52322A-D6B8-8174-AE2F-6D80D6F80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3870767"/>
            <a:ext cx="543285" cy="543285"/>
          </a:xfrm>
          <a:prstGeom prst="rect">
            <a:avLst/>
          </a:prstGeom>
        </p:spPr>
      </p:pic>
      <p:sp>
        <p:nvSpPr>
          <p:cNvPr id="100" name="Text Placeholder 125">
            <a:extLst>
              <a:ext uri="{FF2B5EF4-FFF2-40B4-BE49-F238E27FC236}">
                <a16:creationId xmlns:a16="http://schemas.microsoft.com/office/drawing/2014/main" id="{04A46B5E-0FA8-7C0D-9D43-C0856E266D70}"/>
              </a:ext>
            </a:extLst>
          </p:cNvPr>
          <p:cNvSpPr txBox="1">
            <a:spLocks/>
          </p:cNvSpPr>
          <p:nvPr/>
        </p:nvSpPr>
        <p:spPr>
          <a:xfrm>
            <a:off x="5899053" y="4002709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2</a:t>
            </a:r>
          </a:p>
        </p:txBody>
      </p:sp>
      <p:pic>
        <p:nvPicPr>
          <p:cNvPr id="103" name="Graphic 102" descr="Research with solid fill">
            <a:extLst>
              <a:ext uri="{FF2B5EF4-FFF2-40B4-BE49-F238E27FC236}">
                <a16:creationId xmlns:a16="http://schemas.microsoft.com/office/drawing/2014/main" id="{71AB9C5E-16FA-3AB0-630A-C84257E0B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5176901"/>
            <a:ext cx="543285" cy="543285"/>
          </a:xfrm>
          <a:prstGeom prst="rect">
            <a:avLst/>
          </a:prstGeom>
        </p:spPr>
      </p:pic>
      <p:sp>
        <p:nvSpPr>
          <p:cNvPr id="104" name="Text Placeholder 125">
            <a:extLst>
              <a:ext uri="{FF2B5EF4-FFF2-40B4-BE49-F238E27FC236}">
                <a16:creationId xmlns:a16="http://schemas.microsoft.com/office/drawing/2014/main" id="{286FF359-0F88-C54A-B635-F23E265930FF}"/>
              </a:ext>
            </a:extLst>
          </p:cNvPr>
          <p:cNvSpPr txBox="1">
            <a:spLocks/>
          </p:cNvSpPr>
          <p:nvPr/>
        </p:nvSpPr>
        <p:spPr>
          <a:xfrm>
            <a:off x="5899053" y="5308843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3</a:t>
            </a:r>
          </a:p>
        </p:txBody>
      </p:sp>
      <p:sp>
        <p:nvSpPr>
          <p:cNvPr id="3" name="Text Placeholder 89">
            <a:extLst>
              <a:ext uri="{FF2B5EF4-FFF2-40B4-BE49-F238E27FC236}">
                <a16:creationId xmlns:a16="http://schemas.microsoft.com/office/drawing/2014/main" id="{9BD64CCB-0554-76B7-5C0F-BD3776B435F1}"/>
              </a:ext>
            </a:extLst>
          </p:cNvPr>
          <p:cNvSpPr txBox="1">
            <a:spLocks/>
          </p:cNvSpPr>
          <p:nvPr/>
        </p:nvSpPr>
        <p:spPr>
          <a:xfrm>
            <a:off x="791069" y="1484367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Federal projections show restraint</a:t>
            </a:r>
          </a:p>
        </p:txBody>
      </p:sp>
      <p:sp>
        <p:nvSpPr>
          <p:cNvPr id="4" name="Text Placeholder 89">
            <a:extLst>
              <a:ext uri="{FF2B5EF4-FFF2-40B4-BE49-F238E27FC236}">
                <a16:creationId xmlns:a16="http://schemas.microsoft.com/office/drawing/2014/main" id="{B54EA1E1-3D0F-01A7-FF0C-7B7ABDA072CF}"/>
              </a:ext>
            </a:extLst>
          </p:cNvPr>
          <p:cNvSpPr txBox="1">
            <a:spLocks/>
          </p:cNvSpPr>
          <p:nvPr/>
        </p:nvSpPr>
        <p:spPr>
          <a:xfrm>
            <a:off x="6957801" y="1284033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High commodity prices have funded spending expansions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550E3E-CECA-F9E1-4A83-7430C8910069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1D51BC-CF41-54D5-CBEC-6EC4B606F0E5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67FF0F73-EE7A-67DC-CE7C-650A02E6C9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7801" y="2078897"/>
            <a:ext cx="4094018" cy="405942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0A94D96-B222-178E-5437-91DD80EFE4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6148" y="2097038"/>
            <a:ext cx="4317373" cy="411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3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AB2C6-915F-21A0-A7F7-EC8216AB4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C1F3B52-914F-9FD2-881C-59ED04C93AD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D801E92-3EF6-D82E-EB27-FCFC8F8CDF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572344-B942-AA4F-C1DF-0AE24F6C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1" name="Footer Placeholder 4">
            <a:extLst>
              <a:ext uri="{FF2B5EF4-FFF2-40B4-BE49-F238E27FC236}">
                <a16:creationId xmlns:a16="http://schemas.microsoft.com/office/drawing/2014/main" id="{BA44A4F0-78D1-9360-9D9F-8F8C513A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CEA6DFC-7ACE-E57F-1E3F-49CCA521D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States are the canary in the coal mine</a:t>
            </a:r>
          </a:p>
        </p:txBody>
      </p:sp>
      <p:pic>
        <p:nvPicPr>
          <p:cNvPr id="87" name="Graphic 86" descr="Research with solid fill">
            <a:extLst>
              <a:ext uri="{FF2B5EF4-FFF2-40B4-BE49-F238E27FC236}">
                <a16:creationId xmlns:a16="http://schemas.microsoft.com/office/drawing/2014/main" id="{9032040D-2202-EE83-7634-D3904CAB98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2551916"/>
            <a:ext cx="543285" cy="543285"/>
          </a:xfrm>
          <a:prstGeom prst="rect">
            <a:avLst/>
          </a:prstGeom>
        </p:spPr>
      </p:pic>
      <p:sp>
        <p:nvSpPr>
          <p:cNvPr id="96" name="Text Placeholder 125">
            <a:extLst>
              <a:ext uri="{FF2B5EF4-FFF2-40B4-BE49-F238E27FC236}">
                <a16:creationId xmlns:a16="http://schemas.microsoft.com/office/drawing/2014/main" id="{8DD82D7D-54E4-10B1-64A6-B873554881F2}"/>
              </a:ext>
            </a:extLst>
          </p:cNvPr>
          <p:cNvSpPr txBox="1">
            <a:spLocks/>
          </p:cNvSpPr>
          <p:nvPr/>
        </p:nvSpPr>
        <p:spPr>
          <a:xfrm>
            <a:off x="5899053" y="2683858"/>
            <a:ext cx="1416148" cy="279401"/>
          </a:xfrm>
          <a:prstGeom prst="rect">
            <a:avLst/>
          </a:prstGeom>
          <a:noFill/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100" b="1" i="0" u="none" strike="noStrike" kern="1400" cap="none" spc="-5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/>
              <a:t>Title 1</a:t>
            </a:r>
          </a:p>
        </p:txBody>
      </p:sp>
      <p:pic>
        <p:nvPicPr>
          <p:cNvPr id="99" name="Graphic 98" descr="Research with solid fill">
            <a:extLst>
              <a:ext uri="{FF2B5EF4-FFF2-40B4-BE49-F238E27FC236}">
                <a16:creationId xmlns:a16="http://schemas.microsoft.com/office/drawing/2014/main" id="{6A5227AD-D719-1F26-6F6D-1D800FD91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3870767"/>
            <a:ext cx="543285" cy="543285"/>
          </a:xfrm>
          <a:prstGeom prst="rect">
            <a:avLst/>
          </a:prstGeom>
        </p:spPr>
      </p:pic>
      <p:sp>
        <p:nvSpPr>
          <p:cNvPr id="100" name="Text Placeholder 125">
            <a:extLst>
              <a:ext uri="{FF2B5EF4-FFF2-40B4-BE49-F238E27FC236}">
                <a16:creationId xmlns:a16="http://schemas.microsoft.com/office/drawing/2014/main" id="{BD0D50E2-88E8-FF5F-6698-895FB4328DFC}"/>
              </a:ext>
            </a:extLst>
          </p:cNvPr>
          <p:cNvSpPr txBox="1">
            <a:spLocks/>
          </p:cNvSpPr>
          <p:nvPr/>
        </p:nvSpPr>
        <p:spPr>
          <a:xfrm>
            <a:off x="5899053" y="4002709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2</a:t>
            </a:r>
          </a:p>
        </p:txBody>
      </p:sp>
      <p:pic>
        <p:nvPicPr>
          <p:cNvPr id="103" name="Graphic 102" descr="Research with solid fill">
            <a:extLst>
              <a:ext uri="{FF2B5EF4-FFF2-40B4-BE49-F238E27FC236}">
                <a16:creationId xmlns:a16="http://schemas.microsoft.com/office/drawing/2014/main" id="{22817FD7-C9D7-AC10-4C76-F80518B6E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5176901"/>
            <a:ext cx="543285" cy="543285"/>
          </a:xfrm>
          <a:prstGeom prst="rect">
            <a:avLst/>
          </a:prstGeom>
        </p:spPr>
      </p:pic>
      <p:sp>
        <p:nvSpPr>
          <p:cNvPr id="104" name="Text Placeholder 125">
            <a:extLst>
              <a:ext uri="{FF2B5EF4-FFF2-40B4-BE49-F238E27FC236}">
                <a16:creationId xmlns:a16="http://schemas.microsoft.com/office/drawing/2014/main" id="{C210B9D9-BCC4-01AD-10B7-A7D77F748577}"/>
              </a:ext>
            </a:extLst>
          </p:cNvPr>
          <p:cNvSpPr txBox="1">
            <a:spLocks/>
          </p:cNvSpPr>
          <p:nvPr/>
        </p:nvSpPr>
        <p:spPr>
          <a:xfrm>
            <a:off x="5899053" y="5308843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3</a:t>
            </a:r>
          </a:p>
        </p:txBody>
      </p:sp>
      <p:sp>
        <p:nvSpPr>
          <p:cNvPr id="3" name="Text Placeholder 89">
            <a:extLst>
              <a:ext uri="{FF2B5EF4-FFF2-40B4-BE49-F238E27FC236}">
                <a16:creationId xmlns:a16="http://schemas.microsoft.com/office/drawing/2014/main" id="{9FAB102E-69AE-400A-DAF0-F5DD9A156196}"/>
              </a:ext>
            </a:extLst>
          </p:cNvPr>
          <p:cNvSpPr txBox="1">
            <a:spLocks/>
          </p:cNvSpPr>
          <p:nvPr/>
        </p:nvSpPr>
        <p:spPr>
          <a:xfrm>
            <a:off x="791069" y="1484367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Ageing is increasing expenditure on health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79CAA5-6176-2E57-4E55-A727BBC36FC9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6" name="Text Placeholder 89">
            <a:extLst>
              <a:ext uri="{FF2B5EF4-FFF2-40B4-BE49-F238E27FC236}">
                <a16:creationId xmlns:a16="http://schemas.microsoft.com/office/drawing/2014/main" id="{BB4F86FE-D52F-4802-A9D5-E814111FCFC3}"/>
              </a:ext>
            </a:extLst>
          </p:cNvPr>
          <p:cNvSpPr txBox="1">
            <a:spLocks/>
          </p:cNvSpPr>
          <p:nvPr/>
        </p:nvSpPr>
        <p:spPr>
          <a:xfrm>
            <a:off x="6677063" y="1484367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Consolidated debt projected to keep rising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627720-8D5B-56AC-3C2E-4EE6787E7D1D}"/>
              </a:ext>
            </a:extLst>
          </p:cNvPr>
          <p:cNvCxnSpPr>
            <a:cxnSpLocks/>
          </p:cNvCxnSpPr>
          <p:nvPr/>
        </p:nvCxnSpPr>
        <p:spPr>
          <a:xfrm>
            <a:off x="6317283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EE9A1708-46B1-05CF-5A93-FC5382DA41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64292" y="2105632"/>
            <a:ext cx="4427792" cy="435295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1B46A99-6090-CE89-E00D-5356AD9699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755" y="2280271"/>
            <a:ext cx="47148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15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02ECA-07C9-46FB-8E39-1CB02BC52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72F7C85-E523-05E0-6950-B2D8ED1A36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C1F3B52-914F-9FD2-881C-59ED04C93A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76936-83A7-41D0-FB9B-D3C5D08DD5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1" name="Footer Placeholder 4">
            <a:extLst>
              <a:ext uri="{FF2B5EF4-FFF2-40B4-BE49-F238E27FC236}">
                <a16:creationId xmlns:a16="http://schemas.microsoft.com/office/drawing/2014/main" id="{43D3FF97-9148-411A-45F4-FCCDBA02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E69F4C8-AD6A-426A-D40B-A05C3D003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Tax system straining to meet these demands</a:t>
            </a:r>
          </a:p>
        </p:txBody>
      </p:sp>
      <p:pic>
        <p:nvPicPr>
          <p:cNvPr id="87" name="Graphic 86" descr="Research with solid fill">
            <a:extLst>
              <a:ext uri="{FF2B5EF4-FFF2-40B4-BE49-F238E27FC236}">
                <a16:creationId xmlns:a16="http://schemas.microsoft.com/office/drawing/2014/main" id="{C958C8E0-2F81-A05A-9A5F-49EC78760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2551916"/>
            <a:ext cx="543285" cy="543285"/>
          </a:xfrm>
          <a:prstGeom prst="rect">
            <a:avLst/>
          </a:prstGeom>
        </p:spPr>
      </p:pic>
      <p:sp>
        <p:nvSpPr>
          <p:cNvPr id="96" name="Text Placeholder 125">
            <a:extLst>
              <a:ext uri="{FF2B5EF4-FFF2-40B4-BE49-F238E27FC236}">
                <a16:creationId xmlns:a16="http://schemas.microsoft.com/office/drawing/2014/main" id="{BF6E298C-2974-2746-CBA9-EC04C2D0E688}"/>
              </a:ext>
            </a:extLst>
          </p:cNvPr>
          <p:cNvSpPr txBox="1">
            <a:spLocks/>
          </p:cNvSpPr>
          <p:nvPr/>
        </p:nvSpPr>
        <p:spPr>
          <a:xfrm>
            <a:off x="5899053" y="2683858"/>
            <a:ext cx="1416148" cy="279401"/>
          </a:xfrm>
          <a:prstGeom prst="rect">
            <a:avLst/>
          </a:prstGeom>
          <a:noFill/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100" b="1" i="0" u="none" strike="noStrike" kern="1400" cap="none" spc="-5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/>
              <a:t>Title 1</a:t>
            </a:r>
          </a:p>
        </p:txBody>
      </p:sp>
      <p:pic>
        <p:nvPicPr>
          <p:cNvPr id="99" name="Graphic 98" descr="Research with solid fill">
            <a:extLst>
              <a:ext uri="{FF2B5EF4-FFF2-40B4-BE49-F238E27FC236}">
                <a16:creationId xmlns:a16="http://schemas.microsoft.com/office/drawing/2014/main" id="{05347CF8-9083-CEE6-6317-3F2F216BD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3870767"/>
            <a:ext cx="543285" cy="543285"/>
          </a:xfrm>
          <a:prstGeom prst="rect">
            <a:avLst/>
          </a:prstGeom>
        </p:spPr>
      </p:pic>
      <p:sp>
        <p:nvSpPr>
          <p:cNvPr id="100" name="Text Placeholder 125">
            <a:extLst>
              <a:ext uri="{FF2B5EF4-FFF2-40B4-BE49-F238E27FC236}">
                <a16:creationId xmlns:a16="http://schemas.microsoft.com/office/drawing/2014/main" id="{CB81F284-2565-BA4B-55B4-4E68A8B55AEB}"/>
              </a:ext>
            </a:extLst>
          </p:cNvPr>
          <p:cNvSpPr txBox="1">
            <a:spLocks/>
          </p:cNvSpPr>
          <p:nvPr/>
        </p:nvSpPr>
        <p:spPr>
          <a:xfrm>
            <a:off x="5899053" y="4002709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2</a:t>
            </a:r>
          </a:p>
        </p:txBody>
      </p:sp>
      <p:pic>
        <p:nvPicPr>
          <p:cNvPr id="103" name="Graphic 102" descr="Research with solid fill">
            <a:extLst>
              <a:ext uri="{FF2B5EF4-FFF2-40B4-BE49-F238E27FC236}">
                <a16:creationId xmlns:a16="http://schemas.microsoft.com/office/drawing/2014/main" id="{A2573F3B-77CF-BDBD-FC40-B1BDE59F5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5176901"/>
            <a:ext cx="543285" cy="543285"/>
          </a:xfrm>
          <a:prstGeom prst="rect">
            <a:avLst/>
          </a:prstGeom>
        </p:spPr>
      </p:pic>
      <p:sp>
        <p:nvSpPr>
          <p:cNvPr id="104" name="Text Placeholder 125">
            <a:extLst>
              <a:ext uri="{FF2B5EF4-FFF2-40B4-BE49-F238E27FC236}">
                <a16:creationId xmlns:a16="http://schemas.microsoft.com/office/drawing/2014/main" id="{090BB24B-530B-6E76-1058-28863876D583}"/>
              </a:ext>
            </a:extLst>
          </p:cNvPr>
          <p:cNvSpPr txBox="1">
            <a:spLocks/>
          </p:cNvSpPr>
          <p:nvPr/>
        </p:nvSpPr>
        <p:spPr>
          <a:xfrm>
            <a:off x="5899053" y="5308843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3</a:t>
            </a:r>
          </a:p>
        </p:txBody>
      </p:sp>
      <p:sp>
        <p:nvSpPr>
          <p:cNvPr id="3" name="Text Placeholder 89">
            <a:extLst>
              <a:ext uri="{FF2B5EF4-FFF2-40B4-BE49-F238E27FC236}">
                <a16:creationId xmlns:a16="http://schemas.microsoft.com/office/drawing/2014/main" id="{102155F8-B4CA-9632-AB54-1ADA0F0D39D6}"/>
              </a:ext>
            </a:extLst>
          </p:cNvPr>
          <p:cNvSpPr txBox="1">
            <a:spLocks/>
          </p:cNvSpPr>
          <p:nvPr/>
        </p:nvSpPr>
        <p:spPr>
          <a:xfrm>
            <a:off x="791069" y="1484367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Income tax burdens expected to rise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475884-C7FD-3C93-035A-D5DB5C30BA81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6" name="Text Placeholder 89">
            <a:extLst>
              <a:ext uri="{FF2B5EF4-FFF2-40B4-BE49-F238E27FC236}">
                <a16:creationId xmlns:a16="http://schemas.microsoft.com/office/drawing/2014/main" id="{D4498A6C-DADB-F8E6-F90C-3CAF3BB299D5}"/>
              </a:ext>
            </a:extLst>
          </p:cNvPr>
          <p:cNvSpPr txBox="1">
            <a:spLocks/>
          </p:cNvSpPr>
          <p:nvPr/>
        </p:nvSpPr>
        <p:spPr>
          <a:xfrm>
            <a:off x="6677063" y="1484367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Bracket creep the mechanism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FEDDFF-0B33-0589-908E-E6F8EF81C966}"/>
              </a:ext>
            </a:extLst>
          </p:cNvPr>
          <p:cNvCxnSpPr>
            <a:cxnSpLocks/>
          </p:cNvCxnSpPr>
          <p:nvPr/>
        </p:nvCxnSpPr>
        <p:spPr>
          <a:xfrm>
            <a:off x="6317283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10" name="Picture 9" descr="A graph on a white background&#10;&#10;AI-generated content may be incorrect.">
            <a:extLst>
              <a:ext uri="{FF2B5EF4-FFF2-40B4-BE49-F238E27FC236}">
                <a16:creationId xmlns:a16="http://schemas.microsoft.com/office/drawing/2014/main" id="{85A36C24-088C-E27F-84D4-8884AFFD46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80" y="2177934"/>
            <a:ext cx="3545898" cy="4052455"/>
          </a:xfrm>
          <a:prstGeom prst="rect">
            <a:avLst/>
          </a:prstGeom>
        </p:spPr>
      </p:pic>
      <p:pic>
        <p:nvPicPr>
          <p:cNvPr id="13" name="Picture 12" descr="A graph on a white paper&#10;&#10;AI-generated content may be incorrect.">
            <a:extLst>
              <a:ext uri="{FF2B5EF4-FFF2-40B4-BE49-F238E27FC236}">
                <a16:creationId xmlns:a16="http://schemas.microsoft.com/office/drawing/2014/main" id="{D0AFB340-89E8-5549-82FE-1BD671C0AA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80" y="2177935"/>
            <a:ext cx="3488520" cy="405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5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526DC-F222-4870-D13B-13C14B76C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63A62B-8B78-7902-F2FA-BF15A9CEFB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Solutions for the fiscal problem</a:t>
            </a:r>
          </a:p>
        </p:txBody>
      </p:sp>
    </p:spTree>
    <p:extLst>
      <p:ext uri="{BB962C8B-B14F-4D97-AF65-F5344CB8AC3E}">
        <p14:creationId xmlns:p14="http://schemas.microsoft.com/office/powerpoint/2010/main" val="72882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 hidden="1">
            <a:extLst>
              <a:ext uri="{FF2B5EF4-FFF2-40B4-BE49-F238E27FC236}">
                <a16:creationId xmlns:a16="http://schemas.microsoft.com/office/drawing/2014/main" id="{7F6E18F3-9B41-5951-347F-1A410E9EE3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8714433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24" name="Object 23" hidden="1">
                        <a:extLst>
                          <a:ext uri="{FF2B5EF4-FFF2-40B4-BE49-F238E27FC236}">
                            <a16:creationId xmlns:a16="http://schemas.microsoft.com/office/drawing/2014/main" id="{7F6E18F3-9B41-5951-347F-1A410E9EE3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AF4BF-807B-AB8D-6688-A48DE41E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DD1DE8A4-8530-8E24-481C-C2B5B0135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Tough choices on spending restraint or …</a:t>
            </a:r>
          </a:p>
        </p:txBody>
      </p:sp>
      <p:sp>
        <p:nvSpPr>
          <p:cNvPr id="6" name="Text Placeholder 73">
            <a:extLst>
              <a:ext uri="{FF2B5EF4-FFF2-40B4-BE49-F238E27FC236}">
                <a16:creationId xmlns:a16="http://schemas.microsoft.com/office/drawing/2014/main" id="{08ACA8E3-0B21-94B9-D93B-4A2887AACE8E}"/>
              </a:ext>
            </a:extLst>
          </p:cNvPr>
          <p:cNvSpPr txBox="1">
            <a:spLocks/>
          </p:cNvSpPr>
          <p:nvPr/>
        </p:nvSpPr>
        <p:spPr>
          <a:xfrm>
            <a:off x="393700" y="2143700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1" dirty="0"/>
              <a:t>Universal supports are expensive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8F3FCB-1D89-745F-2CB4-39F6FBF978D9}"/>
              </a:ext>
            </a:extLst>
          </p:cNvPr>
          <p:cNvCxnSpPr>
            <a:cxnSpLocks/>
          </p:cNvCxnSpPr>
          <p:nvPr/>
        </p:nvCxnSpPr>
        <p:spPr>
          <a:xfrm>
            <a:off x="398872" y="1900961"/>
            <a:ext cx="3402932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6E91A1-E1CA-3AF4-F2F0-A21AF429A54C}"/>
              </a:ext>
            </a:extLst>
          </p:cNvPr>
          <p:cNvCxnSpPr>
            <a:cxnSpLocks/>
          </p:cNvCxnSpPr>
          <p:nvPr/>
        </p:nvCxnSpPr>
        <p:spPr>
          <a:xfrm>
            <a:off x="4334567" y="1900961"/>
            <a:ext cx="749543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9" name="Graphic 8" descr="Scales of justice with solid fill">
            <a:extLst>
              <a:ext uri="{FF2B5EF4-FFF2-40B4-BE49-F238E27FC236}">
                <a16:creationId xmlns:a16="http://schemas.microsoft.com/office/drawing/2014/main" id="{7C1C863C-CB03-CCF2-690D-E8B37AFE3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3628159"/>
            <a:ext cx="516860" cy="516860"/>
          </a:xfrm>
          <a:prstGeom prst="rect">
            <a:avLst/>
          </a:prstGeom>
        </p:spPr>
      </p:pic>
      <p:pic>
        <p:nvPicPr>
          <p:cNvPr id="10" name="Graphic 9" descr="Scales of justice with solid fill">
            <a:extLst>
              <a:ext uri="{FF2B5EF4-FFF2-40B4-BE49-F238E27FC236}">
                <a16:creationId xmlns:a16="http://schemas.microsoft.com/office/drawing/2014/main" id="{0DA495D3-B671-2057-1C59-9E47C7668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4996118"/>
            <a:ext cx="516860" cy="516860"/>
          </a:xfrm>
          <a:prstGeom prst="rect">
            <a:avLst/>
          </a:prstGeom>
        </p:spPr>
      </p:pic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E897A333-6410-9514-D31F-29CB7CE64D1F}"/>
              </a:ext>
            </a:extLst>
          </p:cNvPr>
          <p:cNvSpPr txBox="1">
            <a:spLocks/>
          </p:cNvSpPr>
          <p:nvPr/>
        </p:nvSpPr>
        <p:spPr>
          <a:xfrm>
            <a:off x="4333876" y="2143699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NDIS and universal child care are significant expenditures to support individuals through expensive parts of their life.</a:t>
            </a:r>
          </a:p>
          <a:p>
            <a:pPr>
              <a:defRPr/>
            </a:pPr>
            <a:r>
              <a:rPr lang="en-US" dirty="0"/>
              <a:t>However, due to the size of the payments and the lack of means testing these are expenses policies that are poorly targeted to those who require support to access the service.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4493E060-7256-E8C4-C666-29A37D5B49F5}"/>
              </a:ext>
            </a:extLst>
          </p:cNvPr>
          <p:cNvSpPr txBox="1">
            <a:spLocks/>
          </p:cNvSpPr>
          <p:nvPr/>
        </p:nvSpPr>
        <p:spPr>
          <a:xfrm>
            <a:off x="4333876" y="3428580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Primary and secondary school spending has risen sharply per student – without clear improvements in student outcomes.</a:t>
            </a:r>
          </a:p>
          <a:p>
            <a:pPr>
              <a:defRPr/>
            </a:pPr>
            <a:r>
              <a:rPr lang="en-US" dirty="0"/>
              <a:t>Appears to be partially about spending inertia – expenditure as a % of GDP has stayed the same, as young students have become a smaller share of the population.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85151D3C-0E64-8791-34CA-6D3486822F6C}"/>
              </a:ext>
            </a:extLst>
          </p:cNvPr>
          <p:cNvSpPr txBox="1">
            <a:spLocks/>
          </p:cNvSpPr>
          <p:nvPr/>
        </p:nvSpPr>
        <p:spPr>
          <a:xfrm>
            <a:off x="4333876" y="4713462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OECD (2007) notes that accounting treatment can drive spending towards less transparent “off-budget” categories.</a:t>
            </a:r>
          </a:p>
          <a:p>
            <a:pPr>
              <a:defRPr/>
            </a:pPr>
            <a:r>
              <a:rPr lang="en-US" dirty="0"/>
              <a:t>In the Australian case this stems from a loose definition around investment.</a:t>
            </a:r>
          </a:p>
          <a:p>
            <a:pPr>
              <a:defRPr/>
            </a:pPr>
            <a:r>
              <a:rPr lang="en-US" dirty="0"/>
              <a:t>Student loan relief a major example.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555BF7-BDB7-9EDA-A4D7-C09425134E78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797040" y="2684243"/>
            <a:ext cx="536836" cy="5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FEF61B-08A4-B659-8C55-3436CE6D47E7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3797302" y="3969124"/>
            <a:ext cx="53657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F76101-F6E9-731B-8F2C-E210E00CA68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797040" y="5254006"/>
            <a:ext cx="536836" cy="54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73">
            <a:extLst>
              <a:ext uri="{FF2B5EF4-FFF2-40B4-BE49-F238E27FC236}">
                <a16:creationId xmlns:a16="http://schemas.microsoft.com/office/drawing/2014/main" id="{5B0DF915-A409-92DF-57C0-ACBE25627620}"/>
              </a:ext>
            </a:extLst>
          </p:cNvPr>
          <p:cNvSpPr txBox="1">
            <a:spLocks/>
          </p:cNvSpPr>
          <p:nvPr/>
        </p:nvSpPr>
        <p:spPr>
          <a:xfrm>
            <a:off x="393700" y="3429374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1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1" dirty="0"/>
              <a:t>Education spending per student has surged</a:t>
            </a:r>
          </a:p>
        </p:txBody>
      </p:sp>
      <p:sp>
        <p:nvSpPr>
          <p:cNvPr id="18" name="Text Placeholder 73">
            <a:extLst>
              <a:ext uri="{FF2B5EF4-FFF2-40B4-BE49-F238E27FC236}">
                <a16:creationId xmlns:a16="http://schemas.microsoft.com/office/drawing/2014/main" id="{6DE6539F-F584-FD38-6524-AC95080B4A46}"/>
              </a:ext>
            </a:extLst>
          </p:cNvPr>
          <p:cNvSpPr txBox="1">
            <a:spLocks/>
          </p:cNvSpPr>
          <p:nvPr/>
        </p:nvSpPr>
        <p:spPr>
          <a:xfrm>
            <a:off x="393700" y="4715051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1" dirty="0"/>
              <a:t>Off-budget spending is a concern</a:t>
            </a:r>
          </a:p>
        </p:txBody>
      </p:sp>
      <p:sp>
        <p:nvSpPr>
          <p:cNvPr id="19" name="Text Placeholder 79">
            <a:extLst>
              <a:ext uri="{FF2B5EF4-FFF2-40B4-BE49-F238E27FC236}">
                <a16:creationId xmlns:a16="http://schemas.microsoft.com/office/drawing/2014/main" id="{2191187C-0F98-4263-FD85-FAC041D8F9E7}"/>
              </a:ext>
            </a:extLst>
          </p:cNvPr>
          <p:cNvSpPr txBox="1">
            <a:spLocks/>
          </p:cNvSpPr>
          <p:nvPr/>
        </p:nvSpPr>
        <p:spPr>
          <a:xfrm>
            <a:off x="335862" y="1575414"/>
            <a:ext cx="3402932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Group title</a:t>
            </a:r>
          </a:p>
        </p:txBody>
      </p:sp>
      <p:sp>
        <p:nvSpPr>
          <p:cNvPr id="20" name="Text Placeholder 79">
            <a:extLst>
              <a:ext uri="{FF2B5EF4-FFF2-40B4-BE49-F238E27FC236}">
                <a16:creationId xmlns:a16="http://schemas.microsoft.com/office/drawing/2014/main" id="{430940E2-197F-86FD-5072-667915A76B67}"/>
              </a:ext>
            </a:extLst>
          </p:cNvPr>
          <p:cNvSpPr txBox="1">
            <a:spLocks/>
          </p:cNvSpPr>
          <p:nvPr/>
        </p:nvSpPr>
        <p:spPr>
          <a:xfrm>
            <a:off x="4304059" y="1575414"/>
            <a:ext cx="7529806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Additional detail</a:t>
            </a:r>
          </a:p>
        </p:txBody>
      </p:sp>
      <p:pic>
        <p:nvPicPr>
          <p:cNvPr id="21" name="Graphic 20" descr="Scales of justice with solid fill">
            <a:extLst>
              <a:ext uri="{FF2B5EF4-FFF2-40B4-BE49-F238E27FC236}">
                <a16:creationId xmlns:a16="http://schemas.microsoft.com/office/drawing/2014/main" id="{BA79139B-C07A-1FC8-4857-8C0C476A7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2425020"/>
            <a:ext cx="516860" cy="516860"/>
          </a:xfrm>
          <a:prstGeom prst="rect">
            <a:avLst/>
          </a:prstGeom>
        </p:spPr>
      </p:pic>
      <p:pic>
        <p:nvPicPr>
          <p:cNvPr id="22" name="Graphic 21" descr="Scales of justice with solid fill">
            <a:extLst>
              <a:ext uri="{FF2B5EF4-FFF2-40B4-BE49-F238E27FC236}">
                <a16:creationId xmlns:a16="http://schemas.microsoft.com/office/drawing/2014/main" id="{FBC5C374-AC00-2660-08ED-0343727C7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3710694"/>
            <a:ext cx="516860" cy="516860"/>
          </a:xfrm>
          <a:prstGeom prst="rect">
            <a:avLst/>
          </a:prstGeom>
        </p:spPr>
      </p:pic>
      <p:pic>
        <p:nvPicPr>
          <p:cNvPr id="23" name="Graphic 22" descr="Scales of justice with solid fill">
            <a:extLst>
              <a:ext uri="{FF2B5EF4-FFF2-40B4-BE49-F238E27FC236}">
                <a16:creationId xmlns:a16="http://schemas.microsoft.com/office/drawing/2014/main" id="{C912089D-3B04-D626-BCEF-0CB548E51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4996371"/>
            <a:ext cx="516860" cy="51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82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8CE01-1ED1-355D-E45E-6F0FAA384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 hidden="1">
            <a:extLst>
              <a:ext uri="{FF2B5EF4-FFF2-40B4-BE49-F238E27FC236}">
                <a16:creationId xmlns:a16="http://schemas.microsoft.com/office/drawing/2014/main" id="{389D2005-5054-7CC2-64C0-CCDD0049487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24" name="Object 23" hidden="1">
                        <a:extLst>
                          <a:ext uri="{FF2B5EF4-FFF2-40B4-BE49-F238E27FC236}">
                            <a16:creationId xmlns:a16="http://schemas.microsoft.com/office/drawing/2014/main" id="{7F6E18F3-9B41-5951-347F-1A410E9EE3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D9CB9-0D0C-9BDF-993B-6B211BC5CD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6096F-1790-C0E1-2255-B7458C2D5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493DBD68-2B2A-7F56-6685-B42F977A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… raising tax at the lowest (economic) cost</a:t>
            </a:r>
          </a:p>
        </p:txBody>
      </p:sp>
      <p:sp>
        <p:nvSpPr>
          <p:cNvPr id="6" name="Text Placeholder 73">
            <a:extLst>
              <a:ext uri="{FF2B5EF4-FFF2-40B4-BE49-F238E27FC236}">
                <a16:creationId xmlns:a16="http://schemas.microsoft.com/office/drawing/2014/main" id="{D838F753-233B-A5AB-B725-F38C719E5724}"/>
              </a:ext>
            </a:extLst>
          </p:cNvPr>
          <p:cNvSpPr txBox="1">
            <a:spLocks/>
          </p:cNvSpPr>
          <p:nvPr/>
        </p:nvSpPr>
        <p:spPr>
          <a:xfrm>
            <a:off x="393700" y="2143700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1" dirty="0"/>
              <a:t>Taxation of savings is inconsistent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46B1E9-660E-E523-90A6-59714A9DCE8A}"/>
              </a:ext>
            </a:extLst>
          </p:cNvPr>
          <p:cNvCxnSpPr>
            <a:cxnSpLocks/>
          </p:cNvCxnSpPr>
          <p:nvPr/>
        </p:nvCxnSpPr>
        <p:spPr>
          <a:xfrm>
            <a:off x="398872" y="1900961"/>
            <a:ext cx="3402932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A41367-B8DC-15D8-3367-80D811854BE7}"/>
              </a:ext>
            </a:extLst>
          </p:cNvPr>
          <p:cNvCxnSpPr>
            <a:cxnSpLocks/>
          </p:cNvCxnSpPr>
          <p:nvPr/>
        </p:nvCxnSpPr>
        <p:spPr>
          <a:xfrm>
            <a:off x="4334567" y="1900961"/>
            <a:ext cx="749543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9" name="Graphic 8" descr="Scales of justice with solid fill">
            <a:extLst>
              <a:ext uri="{FF2B5EF4-FFF2-40B4-BE49-F238E27FC236}">
                <a16:creationId xmlns:a16="http://schemas.microsoft.com/office/drawing/2014/main" id="{D469E233-31F6-01D1-C50F-074E30CEE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3628159"/>
            <a:ext cx="516860" cy="516860"/>
          </a:xfrm>
          <a:prstGeom prst="rect">
            <a:avLst/>
          </a:prstGeom>
        </p:spPr>
      </p:pic>
      <p:pic>
        <p:nvPicPr>
          <p:cNvPr id="10" name="Graphic 9" descr="Scales of justice with solid fill">
            <a:extLst>
              <a:ext uri="{FF2B5EF4-FFF2-40B4-BE49-F238E27FC236}">
                <a16:creationId xmlns:a16="http://schemas.microsoft.com/office/drawing/2014/main" id="{A89476A2-9D84-2541-E38D-AD464741B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4996118"/>
            <a:ext cx="516860" cy="516860"/>
          </a:xfrm>
          <a:prstGeom prst="rect">
            <a:avLst/>
          </a:prstGeom>
        </p:spPr>
      </p:pic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1B56883E-BDCD-4C33-2ECE-662B2DAD008B}"/>
              </a:ext>
            </a:extLst>
          </p:cNvPr>
          <p:cNvSpPr txBox="1">
            <a:spLocks/>
          </p:cNvSpPr>
          <p:nvPr/>
        </p:nvSpPr>
        <p:spPr>
          <a:xfrm>
            <a:off x="4333876" y="2143699"/>
            <a:ext cx="7495906" cy="1079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Different decisions to save or invest are treated very differently by the Australian tax system – due to piecemeal reforms and simplification.</a:t>
            </a:r>
          </a:p>
          <a:p>
            <a:pPr>
              <a:defRPr/>
            </a:pPr>
            <a:r>
              <a:rPr lang="en-US" dirty="0"/>
              <a:t>Superannuation concessions.</a:t>
            </a:r>
          </a:p>
          <a:p>
            <a:pPr>
              <a:defRPr/>
            </a:pPr>
            <a:r>
              <a:rPr lang="en-US" dirty="0"/>
              <a:t>CGT discount has a confused purpose and is oversimplified – although solving is not necessarily revenue positive.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6E3F81E9-AB96-D515-D03D-4BE0BDE7FEF8}"/>
              </a:ext>
            </a:extLst>
          </p:cNvPr>
          <p:cNvSpPr txBox="1">
            <a:spLocks/>
          </p:cNvSpPr>
          <p:nvPr/>
        </p:nvSpPr>
        <p:spPr>
          <a:xfrm>
            <a:off x="4333876" y="3428580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Individuals who earn and spend the same amount are paying vastly different tax rates through GST.</a:t>
            </a:r>
          </a:p>
          <a:p>
            <a:pPr>
              <a:defRPr/>
            </a:pPr>
            <a:r>
              <a:rPr lang="en-US" dirty="0"/>
              <a:t>Can broaden the base and support low-income earners to make a more efficient system that doesn’t penalize those without sufficient means.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B60F44B-06C0-B2AE-3286-D6B21C96DD2E}"/>
              </a:ext>
            </a:extLst>
          </p:cNvPr>
          <p:cNvSpPr txBox="1">
            <a:spLocks/>
          </p:cNvSpPr>
          <p:nvPr/>
        </p:nvSpPr>
        <p:spPr>
          <a:xfrm>
            <a:off x="4333876" y="4713462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Carbon taxes.</a:t>
            </a:r>
          </a:p>
          <a:p>
            <a:r>
              <a:rPr lang="en-US" dirty="0"/>
              <a:t>Treatment of addictive substances and black market activity (i.e. tobacco).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095CA-B7E6-2EA5-BF44-8862336D3F6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797040" y="2683449"/>
            <a:ext cx="536836" cy="85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68FDD5-06E4-E05F-E1F5-B9713F7437B1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3797302" y="3969124"/>
            <a:ext cx="53657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D56B38-0B0C-2F1D-117C-C876D3DF808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797040" y="5254006"/>
            <a:ext cx="536836" cy="54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73">
            <a:extLst>
              <a:ext uri="{FF2B5EF4-FFF2-40B4-BE49-F238E27FC236}">
                <a16:creationId xmlns:a16="http://schemas.microsoft.com/office/drawing/2014/main" id="{0D618ED7-E93E-3C7A-BAAB-7DDDED562AF2}"/>
              </a:ext>
            </a:extLst>
          </p:cNvPr>
          <p:cNvSpPr txBox="1">
            <a:spLocks/>
          </p:cNvSpPr>
          <p:nvPr/>
        </p:nvSpPr>
        <p:spPr>
          <a:xfrm>
            <a:off x="393700" y="3429374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1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1" dirty="0"/>
              <a:t>Taxation of consumption is inequitable</a:t>
            </a:r>
          </a:p>
        </p:txBody>
      </p:sp>
      <p:sp>
        <p:nvSpPr>
          <p:cNvPr id="18" name="Text Placeholder 73">
            <a:extLst>
              <a:ext uri="{FF2B5EF4-FFF2-40B4-BE49-F238E27FC236}">
                <a16:creationId xmlns:a16="http://schemas.microsoft.com/office/drawing/2014/main" id="{C8A52E34-F0B6-F058-F2C1-ED718685E7C2}"/>
              </a:ext>
            </a:extLst>
          </p:cNvPr>
          <p:cNvSpPr txBox="1">
            <a:spLocks/>
          </p:cNvSpPr>
          <p:nvPr/>
        </p:nvSpPr>
        <p:spPr>
          <a:xfrm>
            <a:off x="393700" y="4715051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1" dirty="0"/>
              <a:t>Excise/corrective taxes are piecemeal</a:t>
            </a:r>
          </a:p>
        </p:txBody>
      </p:sp>
      <p:sp>
        <p:nvSpPr>
          <p:cNvPr id="19" name="Text Placeholder 79">
            <a:extLst>
              <a:ext uri="{FF2B5EF4-FFF2-40B4-BE49-F238E27FC236}">
                <a16:creationId xmlns:a16="http://schemas.microsoft.com/office/drawing/2014/main" id="{2FD0EF49-BEE8-C6DE-4BA5-DA9F1348F204}"/>
              </a:ext>
            </a:extLst>
          </p:cNvPr>
          <p:cNvSpPr txBox="1">
            <a:spLocks/>
          </p:cNvSpPr>
          <p:nvPr/>
        </p:nvSpPr>
        <p:spPr>
          <a:xfrm>
            <a:off x="335862" y="1575414"/>
            <a:ext cx="3402932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Group title</a:t>
            </a:r>
          </a:p>
        </p:txBody>
      </p:sp>
      <p:sp>
        <p:nvSpPr>
          <p:cNvPr id="20" name="Text Placeholder 79">
            <a:extLst>
              <a:ext uri="{FF2B5EF4-FFF2-40B4-BE49-F238E27FC236}">
                <a16:creationId xmlns:a16="http://schemas.microsoft.com/office/drawing/2014/main" id="{041F8B3C-42D9-E02C-D12A-5E2127BC16D8}"/>
              </a:ext>
            </a:extLst>
          </p:cNvPr>
          <p:cNvSpPr txBox="1">
            <a:spLocks/>
          </p:cNvSpPr>
          <p:nvPr/>
        </p:nvSpPr>
        <p:spPr>
          <a:xfrm>
            <a:off x="4304059" y="1575414"/>
            <a:ext cx="7529806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Additional detail</a:t>
            </a:r>
          </a:p>
        </p:txBody>
      </p:sp>
      <p:pic>
        <p:nvPicPr>
          <p:cNvPr id="21" name="Graphic 20" descr="Scales of justice with solid fill">
            <a:extLst>
              <a:ext uri="{FF2B5EF4-FFF2-40B4-BE49-F238E27FC236}">
                <a16:creationId xmlns:a16="http://schemas.microsoft.com/office/drawing/2014/main" id="{7679D8D8-2A68-D9CF-8F0F-CFFFFDE60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2425020"/>
            <a:ext cx="516860" cy="516860"/>
          </a:xfrm>
          <a:prstGeom prst="rect">
            <a:avLst/>
          </a:prstGeom>
        </p:spPr>
      </p:pic>
      <p:pic>
        <p:nvPicPr>
          <p:cNvPr id="22" name="Graphic 21" descr="Scales of justice with solid fill">
            <a:extLst>
              <a:ext uri="{FF2B5EF4-FFF2-40B4-BE49-F238E27FC236}">
                <a16:creationId xmlns:a16="http://schemas.microsoft.com/office/drawing/2014/main" id="{87635D00-9408-EEBD-D918-E7F1E7495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3710694"/>
            <a:ext cx="516860" cy="516860"/>
          </a:xfrm>
          <a:prstGeom prst="rect">
            <a:avLst/>
          </a:prstGeom>
        </p:spPr>
      </p:pic>
      <p:pic>
        <p:nvPicPr>
          <p:cNvPr id="23" name="Graphic 22" descr="Scales of justice with solid fill">
            <a:extLst>
              <a:ext uri="{FF2B5EF4-FFF2-40B4-BE49-F238E27FC236}">
                <a16:creationId xmlns:a16="http://schemas.microsoft.com/office/drawing/2014/main" id="{0A099584-A0A1-3827-7CB7-02742C368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4996371"/>
            <a:ext cx="516860" cy="51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696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94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61 general template.potx" id="{90061909-20C7-47C0-9BA3-1FCA4037CBDA}" vid="{47FE1831-D1E7-41D2-8A16-5B5B5DBA35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4025935-85eb-43e8-ab32-734675053e7f" xsi:nil="true"/>
    <lcf76f155ced4ddcb4097134ff3c332f xmlns="aa802c90-64f7-4260-a678-c5c09559402a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8A1619F266734FBC2B48FB95398739" ma:contentTypeVersion="19" ma:contentTypeDescription="Create a new document." ma:contentTypeScope="" ma:versionID="a36d063c8eb047894120791759bbc902">
  <xsd:schema xmlns:xsd="http://www.w3.org/2001/XMLSchema" xmlns:xs="http://www.w3.org/2001/XMLSchema" xmlns:p="http://schemas.microsoft.com/office/2006/metadata/properties" xmlns:ns2="aa802c90-64f7-4260-a678-c5c09559402a" xmlns:ns3="d4025935-85eb-43e8-ab32-734675053e7f" targetNamespace="http://schemas.microsoft.com/office/2006/metadata/properties" ma:root="true" ma:fieldsID="c6f7ca54d7100feba0c176cc38564367" ns2:_="" ns3:_="">
    <xsd:import namespace="aa802c90-64f7-4260-a678-c5c09559402a"/>
    <xsd:import namespace="d4025935-85eb-43e8-ab32-734675053e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02c90-64f7-4260-a678-c5c0955940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8bce0e04-9c7f-4626-8cb4-29f8b9ace2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025935-85eb-43e8-ab32-734675053e7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bd7d9116-efc1-484d-8b57-8af332a5bfd6}" ma:internalName="TaxCatchAll" ma:showField="CatchAllData" ma:web="d4025935-85eb-43e8-ab32-734675053e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36B762-179B-48EA-90B2-E74079BA15DE}">
  <ds:schemaRefs>
    <ds:schemaRef ds:uri="d4025935-85eb-43e8-ab32-734675053e7f"/>
    <ds:schemaRef ds:uri="aa802c90-64f7-4260-a678-c5c09559402a"/>
    <ds:schemaRef ds:uri="http://www.w3.org/XML/1998/namespace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7AB7FB4-6D47-4EC6-BF49-66E893D4B5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02c90-64f7-4260-a678-c5c09559402a"/>
    <ds:schemaRef ds:uri="d4025935-85eb-43e8-ab32-734675053e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9E81E1-445C-4E91-8E35-C5BD736A3B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e61 general template (2)</Template>
  <TotalTime>647</TotalTime>
  <Words>631</Words>
  <Application>Microsoft Office PowerPoint</Application>
  <PresentationFormat>Widescreen</PresentationFormat>
  <Paragraphs>149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Graphik</vt:lpstr>
      <vt:lpstr>GT Sectra Fine</vt:lpstr>
      <vt:lpstr>Proxima Nova Rg</vt:lpstr>
      <vt:lpstr>System Font</vt:lpstr>
      <vt:lpstr>e61 slide master</vt:lpstr>
      <vt:lpstr>think-cell Slide</vt:lpstr>
      <vt:lpstr>Consolidated fiscal outlook</vt:lpstr>
      <vt:lpstr>PowerPoint Presentation</vt:lpstr>
      <vt:lpstr>Ageing is upon us</vt:lpstr>
      <vt:lpstr>Ageing boy that cried wolf?</vt:lpstr>
      <vt:lpstr>States are the canary in the coal mine</vt:lpstr>
      <vt:lpstr>Tax system straining to meet these demands</vt:lpstr>
      <vt:lpstr>PowerPoint Presentation</vt:lpstr>
      <vt:lpstr>Tough choices on spending restraint or …</vt:lpstr>
      <vt:lpstr>… raising tax at the lowest (economic) cost</vt:lpstr>
      <vt:lpstr>PowerPoint Presentation</vt:lpstr>
      <vt:lpstr>Productivity</vt:lpstr>
      <vt:lpstr>Intergenerational equity</vt:lpstr>
      <vt:lpstr>Intergenerational equity and productivity</vt:lpstr>
      <vt:lpstr>In-kind supports</vt:lpstr>
      <vt:lpstr>Health spending</vt:lpstr>
      <vt:lpstr>Education spending</vt:lpstr>
      <vt:lpstr>CGT discount</vt:lpstr>
      <vt:lpstr>GST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 Nolan</dc:creator>
  <cp:lastModifiedBy>Matt Nolan</cp:lastModifiedBy>
  <cp:revision>17</cp:revision>
  <dcterms:created xsi:type="dcterms:W3CDTF">2025-11-17T22:22:05Z</dcterms:created>
  <dcterms:modified xsi:type="dcterms:W3CDTF">2025-11-24T08:13:45Z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0x010100E38A1619F266734FBC2B48FB95398739</vt:lpwstr>
  </property>
  <property fmtid="{D5CDD505-2E9C-101B-9397-08002B2CF9AE}" pid="3" name="MediaServiceImageTags">
    <vt:lpwstr/>
  </property>
</Properties>
</file>